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tMMAICjboA22l4CboEmFYCsy2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34fee893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c34fee893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34fee893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c34fee893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c34fee8939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c34fee8939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114150f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7114150f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34fee8939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c34fee8939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2e313990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c2e313990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442a273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c442a273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442a273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c442a273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442a2730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c442a2730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442a2730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c442a2730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442a273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c442a273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442a2730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c442a2730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34fee8939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c34fee8939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2e31399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c2e31399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442a2730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c442a2730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442a273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c442a273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4c8a783c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c4c8a783c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442a2730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c442a2730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34fee893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c34fee8939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3297a133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1c3297a133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34fee893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1c34fee893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34fee893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c34fee893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linkedin.com/in/cami-la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instagram.com/camimi_la" TargetMode="External"/><Relationship Id="rId4" Type="http://schemas.openxmlformats.org/officeDocument/2006/relationships/hyperlink" Target="https://github.com/cami-l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gator.com.br/blog/o-que-e-protocolo-htt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what-is/api/" TargetMode="External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pt-br/azure/architecture/best-practices/api-design" TargetMode="External"/><Relationship Id="rId5" Type="http://schemas.openxmlformats.org/officeDocument/2006/relationships/hyperlink" Target="https://amzn.to/3YYO6Jx" TargetMode="External"/><Relationship Id="rId4" Type="http://schemas.openxmlformats.org/officeDocument/2006/relationships/hyperlink" Target="https://www.totvs.com/blog/developers/rest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dio.me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eb.dio.me/artic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dio.me/rooms" TargetMode="External"/><Relationship Id="rId5" Type="http://schemas.openxmlformats.org/officeDocument/2006/relationships/hyperlink" Target="https://github.com/cami-la" TargetMode="Externa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p.com.br/blog/spring-boo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3.0.x/spring-framework-reference/html/overview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p.com.br/blog/spring-boo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hyperlink" Target="https://docs.spring.io/spring-framework/docs/3.0.x/spring-framework-reference/html/overview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dio.me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eb.dio.me/articl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dio.me/rooms" TargetMode="External"/><Relationship Id="rId5" Type="http://schemas.openxmlformats.org/officeDocument/2006/relationships/hyperlink" Target="https://github.com/cami-la" TargetMode="External"/><Relationship Id="rId4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mignon/poo2/arquitetura-em-3-camada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hyperlink" Target="https://docs.spring.io/spring-boot/docs/current/reference/html/application-properties.html#appendix.application-properties.core" TargetMode="External"/><Relationship Id="rId4" Type="http://schemas.openxmlformats.org/officeDocument/2006/relationships/hyperlink" Target="https://start.spring.io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dio.me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eb.dio.me/artic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dio.me/rooms" TargetMode="External"/><Relationship Id="rId5" Type="http://schemas.openxmlformats.org/officeDocument/2006/relationships/hyperlink" Target="https://github.com/cami-la" TargetMode="External"/><Relationship Id="rId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download/#section=window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dio.me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eb.dio.me/artic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dio.me/rooms" TargetMode="External"/><Relationship Id="rId5" Type="http://schemas.openxmlformats.org/officeDocument/2006/relationships/hyperlink" Target="https://github.com/cami-la" TargetMode="Externa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616333" y="848600"/>
            <a:ext cx="11334900" cy="2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Contextualizando o Desenvolvimento Web com Spring Boot 3 e Kotlin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</a:t>
            </a:fld>
            <a:r>
              <a:rPr lang="en"/>
              <a:t>]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957233" y="3977000"/>
            <a:ext cx="9015600" cy="28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32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Camila Cavalcante</a:t>
            </a:r>
            <a:endParaRPr sz="21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Tech Education Coordinator</a:t>
            </a:r>
            <a:br>
              <a:rPr lang="en" sz="21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</a:t>
            </a:r>
            <a:endParaRPr sz="21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linkedin.com/in/cami-la</a:t>
            </a:r>
            <a:b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github.com/cami-la</a:t>
            </a:r>
            <a:b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instagram.com/camimi_la</a:t>
            </a:r>
            <a:endParaRPr sz="2400" b="0" i="0" u="none" strike="noStrike" cap="non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565" y="6054565"/>
            <a:ext cx="243840" cy="2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9565" y="5664200"/>
            <a:ext cx="243840" cy="2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9564" y="6425775"/>
            <a:ext cx="243840" cy="24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34fee8939_1_34"/>
          <p:cNvSpPr txBox="1"/>
          <p:nvPr/>
        </p:nvSpPr>
        <p:spPr>
          <a:xfrm>
            <a:off x="395800" y="1623533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REST significa Transferência Representacional de Estado.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Clientes e servidores trocam dados usando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HTTP permite criar, atualizar, pesquisar, executar e remover operações, atuando sob determinados recursos.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principal característica da API REST é a ausência de estado.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c34fee8939_1_3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10</a:t>
            </a:fld>
            <a:r>
              <a:rPr lang="en"/>
              <a:t>]</a:t>
            </a:r>
            <a:endParaRPr/>
          </a:p>
        </p:txBody>
      </p:sp>
      <p:sp>
        <p:nvSpPr>
          <p:cNvPr id="149" name="Google Shape;149;g1c34fee8939_1_34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APIs REST?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Google Shape;150;g1c34fee8939_1_34"/>
          <p:cNvPicPr preferRelativeResize="0"/>
          <p:nvPr/>
        </p:nvPicPr>
        <p:blipFill rotWithShape="1">
          <a:blip r:embed="rId4">
            <a:alphaModFix/>
          </a:blip>
          <a:srcRect l="2057" t="2079" r="10384" b="2089"/>
          <a:stretch/>
        </p:blipFill>
        <p:spPr>
          <a:xfrm>
            <a:off x="3097917" y="4323867"/>
            <a:ext cx="5996167" cy="23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34fee8939_1_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11</a:t>
            </a:fld>
            <a:r>
              <a:rPr lang="en"/>
              <a:t>]</a:t>
            </a:r>
            <a:endParaRPr/>
          </a:p>
        </p:txBody>
      </p:sp>
      <p:sp>
        <p:nvSpPr>
          <p:cNvPr id="156" name="Google Shape;156;g1c34fee8939_1_48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e Status HTTP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g1c34fee8939_1_48"/>
          <p:cNvPicPr preferRelativeResize="0"/>
          <p:nvPr/>
        </p:nvPicPr>
        <p:blipFill rotWithShape="1">
          <a:blip r:embed="rId3">
            <a:alphaModFix/>
          </a:blip>
          <a:srcRect l="1068"/>
          <a:stretch/>
        </p:blipFill>
        <p:spPr>
          <a:xfrm>
            <a:off x="818600" y="1767100"/>
            <a:ext cx="7684632" cy="465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c34fee8939_1_48"/>
          <p:cNvPicPr preferRelativeResize="0"/>
          <p:nvPr/>
        </p:nvPicPr>
        <p:blipFill rotWithShape="1">
          <a:blip r:embed="rId4">
            <a:alphaModFix/>
          </a:blip>
          <a:srcRect t="-1389"/>
          <a:stretch/>
        </p:blipFill>
        <p:spPr>
          <a:xfrm>
            <a:off x="9067900" y="1623533"/>
            <a:ext cx="2247201" cy="493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c34fee8939_1_48"/>
          <p:cNvSpPr/>
          <p:nvPr/>
        </p:nvSpPr>
        <p:spPr>
          <a:xfrm>
            <a:off x="3626300" y="1841333"/>
            <a:ext cx="1258800" cy="4576500"/>
          </a:xfrm>
          <a:prstGeom prst="rect">
            <a:avLst/>
          </a:prstGeom>
          <a:noFill/>
          <a:ln w="28575" cap="flat" cmpd="sng">
            <a:solidFill>
              <a:srgbClr val="EA4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34fee8939_2_26"/>
          <p:cNvSpPr txBox="1"/>
          <p:nvPr/>
        </p:nvSpPr>
        <p:spPr>
          <a:xfrm>
            <a:off x="409233" y="1567067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JSON é um formato de troca de dados entre sistemas independente de linguagem de programação derivado do JavaScript.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 frequentemente utilizado em aplicações Ajax, configurações, bancos de dados e serviços web RESTful.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c34fee8939_2_26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JSON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6" name="Google Shape;166;g1c34fee8939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00" y="4195067"/>
            <a:ext cx="6140601" cy="23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c34fee8939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67" y="4513350"/>
            <a:ext cx="4706567" cy="18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c34fee8939_2_26"/>
          <p:cNvSpPr/>
          <p:nvPr/>
        </p:nvSpPr>
        <p:spPr>
          <a:xfrm>
            <a:off x="5683633" y="4495733"/>
            <a:ext cx="851700" cy="385500"/>
          </a:xfrm>
          <a:prstGeom prst="rect">
            <a:avLst/>
          </a:prstGeom>
          <a:noFill/>
          <a:ln w="19050" cap="flat" cmpd="sng">
            <a:solidFill>
              <a:srgbClr val="EA4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c34fee8939_2_26"/>
          <p:cNvSpPr/>
          <p:nvPr/>
        </p:nvSpPr>
        <p:spPr>
          <a:xfrm>
            <a:off x="5723050" y="5466783"/>
            <a:ext cx="2142300" cy="3048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c34fee8939_2_26"/>
          <p:cNvSpPr/>
          <p:nvPr/>
        </p:nvSpPr>
        <p:spPr>
          <a:xfrm>
            <a:off x="8347133" y="5178800"/>
            <a:ext cx="3603900" cy="13800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c34fee8939_2_26"/>
          <p:cNvSpPr/>
          <p:nvPr/>
        </p:nvSpPr>
        <p:spPr>
          <a:xfrm>
            <a:off x="6535233" y="4495733"/>
            <a:ext cx="2142300" cy="385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c34fee8939_2_2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12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114150f2e_0_43"/>
          <p:cNvSpPr txBox="1"/>
          <p:nvPr/>
        </p:nvSpPr>
        <p:spPr>
          <a:xfrm>
            <a:off x="367667" y="1623533"/>
            <a:ext cx="11307600" cy="3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 que é uma API?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Arquitetura REST: Saiba o que é e seus diferenciais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Introdução ao JSON: Um Guia Para JSON que vai Direto ao Ponto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Design de APIs RESTful (Melhores Práticas)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7114150f2e_0_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8167" y="4441233"/>
            <a:ext cx="2906900" cy="21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7114150f2e_0_43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17114150f2e_0_4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13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34fee8939_2_49"/>
          <p:cNvSpPr txBox="1"/>
          <p:nvPr/>
        </p:nvSpPr>
        <p:spPr>
          <a:xfrm>
            <a:off x="1636467" y="1721200"/>
            <a:ext cx="8766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7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7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g1c34fee8939_2_4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14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87" name="Google Shape;187;g1c34fee8939_2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6" cy="44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c34fee8939_2_49" descr="A picture containing text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528" y="3721165"/>
            <a:ext cx="3920836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c34fee8939_2_49"/>
          <p:cNvSpPr txBox="1"/>
          <p:nvPr/>
        </p:nvSpPr>
        <p:spPr>
          <a:xfrm>
            <a:off x="778563" y="3013363"/>
            <a:ext cx="87669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(Rooms)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32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Artigos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Central de Ajuda DIO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2e3139901_0_32"/>
          <p:cNvSpPr txBox="1"/>
          <p:nvPr/>
        </p:nvSpPr>
        <p:spPr>
          <a:xfrm>
            <a:off x="754031" y="1160617"/>
            <a:ext cx="98805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</a:t>
            </a:r>
            <a:r>
              <a:rPr lang="en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g1c2e3139901_0_32"/>
          <p:cNvSpPr txBox="1"/>
          <p:nvPr/>
        </p:nvSpPr>
        <p:spPr>
          <a:xfrm>
            <a:off x="754033" y="3668434"/>
            <a:ext cx="98805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 Spring Framework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g1c2e3139901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6" cy="44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c2e3139901_0_3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98" name="Google Shape;198;g1c2e3139901_0_32"/>
          <p:cNvPicPr preferRelativeResize="0"/>
          <p:nvPr/>
        </p:nvPicPr>
        <p:blipFill rotWithShape="1">
          <a:blip r:embed="rId4">
            <a:alphaModFix/>
          </a:blip>
          <a:srcRect l="14558" r="14529"/>
          <a:stretch/>
        </p:blipFill>
        <p:spPr>
          <a:xfrm>
            <a:off x="811400" y="2042167"/>
            <a:ext cx="1719072" cy="17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c2e3139901_0_32"/>
          <p:cNvSpPr txBox="1"/>
          <p:nvPr/>
        </p:nvSpPr>
        <p:spPr>
          <a:xfrm>
            <a:off x="811400" y="5658717"/>
            <a:ext cx="9880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Contextualizando o Desenvolvimento Web com Spring Boot 3 e Kotlin</a:t>
            </a:r>
            <a:endParaRPr sz="3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442a2730f_0_0"/>
          <p:cNvSpPr txBox="1"/>
          <p:nvPr/>
        </p:nvSpPr>
        <p:spPr>
          <a:xfrm>
            <a:off x="395800" y="2891833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Spring é um framework Java criado com o objetivo de facilitar o desenvolvimento de aplicações.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Baseado na IoC e DI, fornecendo para isso um container, que representa o núcleo do framework e que é responsável por criar e gerenciar os componentes da aplicação, os quais são comumente chamados de beans.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Spring Boot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é um framework Java open source ele traz mais agilidade para o processo de desenvolvimento, uma vez que devs conseguem reduzir o tempo gasto com as configurações iniciais. 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c442a2730f_0_0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Spring Framework?</a:t>
            </a: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g1c442a2730f_0_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16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442a2730f_0_13"/>
          <p:cNvSpPr txBox="1"/>
          <p:nvPr/>
        </p:nvSpPr>
        <p:spPr>
          <a:xfrm>
            <a:off x="395800" y="917067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Spring Framework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consiste em recursos organizados em cerca de 20 módulos.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c442a2730f_0_13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Spring Framework</a:t>
            </a: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g1c442a2730f_0_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17</a:t>
            </a:fld>
            <a:r>
              <a:rPr lang="en"/>
              <a:t>]</a:t>
            </a:r>
            <a:endParaRPr/>
          </a:p>
        </p:txBody>
      </p:sp>
      <p:pic>
        <p:nvPicPr>
          <p:cNvPr id="214" name="Google Shape;214;g1c442a2730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967" y="2963867"/>
            <a:ext cx="5178068" cy="37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c442a2730f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00" y="2899115"/>
            <a:ext cx="5010300" cy="386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442a2730f_0_53"/>
          <p:cNvSpPr txBox="1"/>
          <p:nvPr/>
        </p:nvSpPr>
        <p:spPr>
          <a:xfrm>
            <a:off x="395800" y="2395567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 o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Spring Boot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conseguimos abstrair e facilitar a configuração de, por exemplo: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Servidores;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Gerenciamento de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dependências;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Configurações de bibliotecas;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Métricas &amp; health checks;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Entre outros!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c442a2730f_0_53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Spring Boot Starters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c442a2730f_0_5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18</a:t>
            </a:fld>
            <a:r>
              <a:rPr lang="en"/>
              <a:t>]</a:t>
            </a:r>
            <a:endParaRPr/>
          </a:p>
        </p:txBody>
      </p:sp>
      <p:pic>
        <p:nvPicPr>
          <p:cNvPr id="223" name="Google Shape;223;g1c442a2730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500" y="2661400"/>
            <a:ext cx="5323967" cy="3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442a2730f_0_34"/>
          <p:cNvSpPr txBox="1"/>
          <p:nvPr/>
        </p:nvSpPr>
        <p:spPr>
          <a:xfrm>
            <a:off x="395800" y="2038600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Os starters são dependências que agrupam outras dependências com um propósito em comum. Dessa forma, somente uma configuração é realizada no seu gerenciador de dependências.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Por exemplo, o spring-boot-starter-test, contém funcionalidades úteis e anotações que facilitam e ajudam a testar sua aplicação.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c442a2730f_0_34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Spring Boot Starters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g1c442a2730f_0_3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19</a:t>
            </a:fld>
            <a:r>
              <a:rPr lang="en"/>
              <a:t>]</a:t>
            </a:r>
            <a:endParaRPr/>
          </a:p>
        </p:txBody>
      </p:sp>
      <p:pic>
        <p:nvPicPr>
          <p:cNvPr id="231" name="Google Shape;231;g1c442a2730f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854" y="5234467"/>
            <a:ext cx="8200278" cy="14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389000" y="1954700"/>
            <a:ext cx="11414100" cy="31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o desenvolvimento de uma aplicação web, é importante utilizar ferramentas modernas e confiáveis para garantir a qualidade, desempenho e segurança de um software.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Neste curso, vamos conhecer algumas ferramentas pertinentes para o desenvolvimento de um produto computacional de qualidade, uma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Rest API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Spring Boot e Kotlin.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89000" y="3201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5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5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</a:t>
            </a:fld>
            <a:r>
              <a:rPr lang="en"/>
              <a:t>]</a:t>
            </a:r>
            <a:endParaRPr/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616" y="5248557"/>
            <a:ext cx="904900" cy="90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016" y="5362990"/>
            <a:ext cx="844764" cy="84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883" y="5363000"/>
            <a:ext cx="844766" cy="84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3400" y="5318133"/>
            <a:ext cx="904901" cy="93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7">
            <a:alphaModFix/>
          </a:blip>
          <a:srcRect t="9313" r="63324"/>
          <a:stretch/>
        </p:blipFill>
        <p:spPr>
          <a:xfrm>
            <a:off x="7799517" y="5387201"/>
            <a:ext cx="844768" cy="79631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-3408967" y="529800"/>
            <a:ext cx="3999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  <p:pic>
        <p:nvPicPr>
          <p:cNvPr id="77" name="Google Shape;7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3436" y="5369280"/>
            <a:ext cx="844767" cy="83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9">
            <a:alphaModFix/>
          </a:blip>
          <a:srcRect b="29358"/>
          <a:stretch/>
        </p:blipFill>
        <p:spPr>
          <a:xfrm>
            <a:off x="8726904" y="5387184"/>
            <a:ext cx="1423930" cy="84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10">
            <a:alphaModFix/>
          </a:blip>
          <a:srcRect l="17868" t="-9453" r="14293" b="-9453"/>
          <a:stretch/>
        </p:blipFill>
        <p:spPr>
          <a:xfrm>
            <a:off x="5048283" y="5144170"/>
            <a:ext cx="731600" cy="128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19334" y="5299183"/>
            <a:ext cx="972400" cy="9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12">
            <a:alphaModFix/>
          </a:blip>
          <a:srcRect l="47862"/>
          <a:stretch/>
        </p:blipFill>
        <p:spPr>
          <a:xfrm>
            <a:off x="5869267" y="5341833"/>
            <a:ext cx="844767" cy="88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442a2730f_0_64"/>
          <p:cNvSpPr txBox="1"/>
          <p:nvPr/>
        </p:nvSpPr>
        <p:spPr>
          <a:xfrm>
            <a:off x="395800" y="1153100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facilitar a criação de aplicações utilizando outras IDEs o Spring disponibilizou o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Spring Initializr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Ele é uma UI que permite a criação de projetos Sprint Boot de forma facilitada.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c442a2730f_0_64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Spring Initializr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g1c442a2730f_0_6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20</a:t>
            </a:fld>
            <a:r>
              <a:rPr lang="en"/>
              <a:t>]</a:t>
            </a:r>
            <a:endParaRPr/>
          </a:p>
        </p:txBody>
      </p:sp>
      <p:pic>
        <p:nvPicPr>
          <p:cNvPr id="239" name="Google Shape;239;g1c442a2730f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150" y="3429000"/>
            <a:ext cx="6281700" cy="33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442a2730f_0_94"/>
          <p:cNvSpPr txBox="1"/>
          <p:nvPr/>
        </p:nvSpPr>
        <p:spPr>
          <a:xfrm>
            <a:off x="367667" y="1094267"/>
            <a:ext cx="11307600" cy="3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Spring Boot: como começar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Introduction to Spring Framework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c442a2730f_0_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8167" y="4441233"/>
            <a:ext cx="2906900" cy="21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c442a2730f_0_94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g1c442a2730f_0_9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21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34fee8939_2_58"/>
          <p:cNvSpPr txBox="1"/>
          <p:nvPr/>
        </p:nvSpPr>
        <p:spPr>
          <a:xfrm>
            <a:off x="1636467" y="1721200"/>
            <a:ext cx="8766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7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7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1c34fee8939_2_5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22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54" name="Google Shape;254;g1c34fee8939_2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6" cy="44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c34fee8939_2_58" descr="A picture containing text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528" y="3721165"/>
            <a:ext cx="3920836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c34fee8939_2_58"/>
          <p:cNvSpPr txBox="1"/>
          <p:nvPr/>
        </p:nvSpPr>
        <p:spPr>
          <a:xfrm>
            <a:off x="778563" y="3013363"/>
            <a:ext cx="87669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(Rooms)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32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Artigos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Central de Ajuda DIO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2e3139901_0_43"/>
          <p:cNvSpPr txBox="1"/>
          <p:nvPr/>
        </p:nvSpPr>
        <p:spPr>
          <a:xfrm>
            <a:off x="832150" y="5321825"/>
            <a:ext cx="98805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Contextualizando o Desenvolvimento Web com Spring Boot 3 e Kotlin</a:t>
            </a:r>
            <a:endParaRPr sz="3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c2e3139901_0_43"/>
          <p:cNvSpPr txBox="1"/>
          <p:nvPr/>
        </p:nvSpPr>
        <p:spPr>
          <a:xfrm>
            <a:off x="754031" y="1160617"/>
            <a:ext cx="98805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</a:t>
            </a:r>
            <a:r>
              <a:rPr lang="en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g1c2e3139901_0_43"/>
          <p:cNvSpPr txBox="1"/>
          <p:nvPr/>
        </p:nvSpPr>
        <p:spPr>
          <a:xfrm>
            <a:off x="935333" y="3838692"/>
            <a:ext cx="100497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Arquiteturas de três camadas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c2e3139901_0_4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23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65" name="Google Shape;265;g1c2e313990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33" y="2119633"/>
            <a:ext cx="1719072" cy="1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442a2730f_0_78"/>
          <p:cNvSpPr txBox="1"/>
          <p:nvPr/>
        </p:nvSpPr>
        <p:spPr>
          <a:xfrm>
            <a:off x="452100" y="2126200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arquitetura em três camadas tem por objetivo promover a separação das funcionalidades usando camadas para a separação da lógica de apresentação, lógica de negócio e lógica de acesso a dados.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separação em três camadas torna o sistema mais flexível, permitindo que as camadas sejam desenvolvidas e modificadas independentemente.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c442a2730f_0_78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três camadas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g1c442a2730f_0_7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24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442a2730f_0_86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Projeto Spring</a:t>
            </a: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g1c442a2730f_0_8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25</a:t>
            </a:fld>
            <a:r>
              <a:rPr lang="en"/>
              <a:t>]</a:t>
            </a:r>
            <a:endParaRPr/>
          </a:p>
        </p:txBody>
      </p:sp>
      <p:pic>
        <p:nvPicPr>
          <p:cNvPr id="279" name="Google Shape;279;g1c442a2730f_0_86"/>
          <p:cNvPicPr preferRelativeResize="0"/>
          <p:nvPr/>
        </p:nvPicPr>
        <p:blipFill rotWithShape="1">
          <a:blip r:embed="rId3">
            <a:alphaModFix/>
          </a:blip>
          <a:srcRect t="15736" b="13280"/>
          <a:stretch/>
        </p:blipFill>
        <p:spPr>
          <a:xfrm>
            <a:off x="924567" y="1985600"/>
            <a:ext cx="10342864" cy="412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4c8a783c4_0_9"/>
          <p:cNvSpPr txBox="1"/>
          <p:nvPr/>
        </p:nvSpPr>
        <p:spPr>
          <a:xfrm>
            <a:off x="395800" y="1398133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Ao trabalhar com Spring Boot, nos deparamos com várias configurações que devem ser realizadas.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Spring Boot permite utilizar 2 diferentes tipos de arquivos de configurações: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application.properties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application.yml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c4c8a783c4_0_9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 de Configuração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g1c4c8a783c4_0_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26</a:t>
            </a:fld>
            <a:r>
              <a:rPr lang="en"/>
              <a:t>]</a:t>
            </a:r>
            <a:endParaRPr/>
          </a:p>
        </p:txBody>
      </p:sp>
      <p:pic>
        <p:nvPicPr>
          <p:cNvPr id="287" name="Google Shape;287;g1c4c8a783c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967" y="3854233"/>
            <a:ext cx="3433168" cy="286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c4c8a783c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67" y="3963784"/>
            <a:ext cx="6255632" cy="264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442a2730f_0_104"/>
          <p:cNvSpPr txBox="1"/>
          <p:nvPr/>
        </p:nvSpPr>
        <p:spPr>
          <a:xfrm>
            <a:off x="367667" y="1206967"/>
            <a:ext cx="11307600" cy="3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Arquitetura em 3 Camadas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Spring Initializr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Common Application Properties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c442a2730f_0_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8167" y="4441233"/>
            <a:ext cx="2906900" cy="21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c442a2730f_0_104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Referências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g1c442a2730f_0_10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27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4fee8939_2_67"/>
          <p:cNvSpPr txBox="1"/>
          <p:nvPr/>
        </p:nvSpPr>
        <p:spPr>
          <a:xfrm>
            <a:off x="1636467" y="1721200"/>
            <a:ext cx="8766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7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7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g1c34fee8939_2_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28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03" name="Google Shape;303;g1c34fee8939_2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6" cy="44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c34fee8939_2_67" descr="A picture containing text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528" y="3721165"/>
            <a:ext cx="3920836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c34fee8939_2_67"/>
          <p:cNvSpPr txBox="1"/>
          <p:nvPr/>
        </p:nvSpPr>
        <p:spPr>
          <a:xfrm>
            <a:off x="778563" y="3013363"/>
            <a:ext cx="87669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(Rooms)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32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Artigos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Central de Ajuda DIO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297600" y="1521300"/>
            <a:ext cx="11596800" cy="3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lvl="0" indent="-508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 para desenvolvimento Kotlin (IntelliJ Community)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JDK </a:t>
            </a:r>
            <a:r>
              <a:rPr lang="en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" sz="32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3200" b="0" i="0" u="none" strike="noStrike" cap="non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Kotlin 1.7.22</a:t>
            </a:r>
            <a:endParaRPr sz="3200" b="0" i="0" u="none" strike="noStrike" cap="non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Sintaxe básica </a:t>
            </a:r>
            <a:r>
              <a:rPr lang="en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Kotlin</a:t>
            </a:r>
            <a:endParaRPr sz="3200" b="0" i="0" u="none" strike="noStrike" cap="non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Conhecimento acerca de POO</a:t>
            </a:r>
            <a:endParaRPr sz="3200" b="0" i="0" u="none" strike="noStrike" cap="non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61767" y="3201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5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5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3</a:t>
            </a:fld>
            <a:r>
              <a:rPr lang="en"/>
              <a:t>]</a:t>
            </a:r>
            <a:endParaRPr/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4">
            <a:alphaModFix/>
          </a:blip>
          <a:srcRect l="2419"/>
          <a:stretch/>
        </p:blipFill>
        <p:spPr>
          <a:xfrm>
            <a:off x="7628367" y="3588733"/>
            <a:ext cx="3855834" cy="296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/>
        </p:nvSpPr>
        <p:spPr>
          <a:xfrm>
            <a:off x="754033" y="848733"/>
            <a:ext cx="98805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5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904739" y="2468973"/>
            <a:ext cx="18399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7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1</a:t>
            </a:r>
            <a:endParaRPr sz="37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904739" y="3428991"/>
            <a:ext cx="18399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3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3017000" y="2545167"/>
            <a:ext cx="823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Entendendo a Arquitetura Rest</a:t>
            </a: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904739" y="4374091"/>
            <a:ext cx="18399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3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3017001" y="3490250"/>
            <a:ext cx="823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 do Spring Framework</a:t>
            </a: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4</a:t>
            </a:fld>
            <a:r>
              <a:rPr lang="en"/>
              <a:t>]</a:t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3017000" y="4435317"/>
            <a:ext cx="866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Arquitetura de Três Camadas com Spring Boot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1636467" y="1721200"/>
            <a:ext cx="8766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73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73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7" cy="44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 descr="A picture containing text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528" y="3721165"/>
            <a:ext cx="3920838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778563" y="3013363"/>
            <a:ext cx="87669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(Rooms)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32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Artigos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1" indent="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32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Central de Ajuda DIO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3297a1331_0_2"/>
          <p:cNvSpPr txBox="1"/>
          <p:nvPr/>
        </p:nvSpPr>
        <p:spPr>
          <a:xfrm>
            <a:off x="811400" y="5658717"/>
            <a:ext cx="9880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Contextualizando o Desenvolvimento Web com Spring Boot 3 e Kotlin</a:t>
            </a:r>
            <a:endParaRPr sz="3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c3297a1331_0_2"/>
          <p:cNvSpPr txBox="1"/>
          <p:nvPr/>
        </p:nvSpPr>
        <p:spPr>
          <a:xfrm>
            <a:off x="754031" y="1160617"/>
            <a:ext cx="98805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</a:t>
            </a:r>
            <a:r>
              <a:rPr lang="en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g1c3297a1331_0_2"/>
          <p:cNvSpPr txBox="1"/>
          <p:nvPr/>
        </p:nvSpPr>
        <p:spPr>
          <a:xfrm>
            <a:off x="811400" y="3767000"/>
            <a:ext cx="10295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 a Arquitetura Rest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8" name="Google Shape;118;g1c3297a1331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68" y="320136"/>
            <a:ext cx="1135366" cy="44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c3297a1331_0_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6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20" name="Google Shape;120;g1c3297a133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00" y="2047933"/>
            <a:ext cx="1719072" cy="1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395800" y="2768933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 significa Application Programming Interface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 contexto de APIs, a palavra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refere-se a qualquer software com uma função distinta.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pode ser pensada como um </a:t>
            </a:r>
            <a:r>
              <a:rPr lang="en" sz="32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contrato de serviço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entre duas aplicações.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Esse contrato define como as duas se comunicam usando solicitações e respostas.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documentação de suas respectivas APIs contém informações sobre como os desenvolvedores devem estruturar essas solicitações e respostas.</a:t>
            </a: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API?</a:t>
            </a:r>
            <a:endParaRPr sz="53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7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4fee8939_1_7"/>
          <p:cNvSpPr txBox="1"/>
          <p:nvPr/>
        </p:nvSpPr>
        <p:spPr>
          <a:xfrm>
            <a:off x="395800" y="1414233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arquitetura da API geralmente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é explicada em termos de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cliente e servidor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aplicação que envia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solicitação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é chamada de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aplicação que envia a resposta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é chamada de </a:t>
            </a: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c34fee8939_1_7"/>
          <p:cNvSpPr txBox="1"/>
          <p:nvPr/>
        </p:nvSpPr>
        <p:spPr>
          <a:xfrm>
            <a:off x="367667" y="497533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as APIs funcionam?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g1c34fee8939_1_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8</a:t>
            </a:fld>
            <a:r>
              <a:rPr lang="en"/>
              <a:t>]</a:t>
            </a:r>
            <a:endParaRPr/>
          </a:p>
        </p:txBody>
      </p:sp>
      <p:pic>
        <p:nvPicPr>
          <p:cNvPr id="135" name="Google Shape;135;g1c34fee8939_1_7"/>
          <p:cNvPicPr preferRelativeResize="0"/>
          <p:nvPr/>
        </p:nvPicPr>
        <p:blipFill rotWithShape="1">
          <a:blip r:embed="rId3">
            <a:alphaModFix/>
          </a:blip>
          <a:srcRect l="3521" t="6915" b="5656"/>
          <a:stretch/>
        </p:blipFill>
        <p:spPr>
          <a:xfrm>
            <a:off x="2280846" y="3913000"/>
            <a:ext cx="7630291" cy="27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34fee8939_1_17"/>
          <p:cNvSpPr txBox="1"/>
          <p:nvPr/>
        </p:nvSpPr>
        <p:spPr>
          <a:xfrm>
            <a:off x="395850" y="2853875"/>
            <a:ext cx="114003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APIs SOAP: 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Cliente e servidor trocam mensagens usando XML. Esta é uma API menos flexível que era mais popular.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APIs RPC: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 cliente conclui uma função (ou um procedimento) no servidor e o servidor envia a saída de volta ao cliente.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APIs WebSocket: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 servidor pode enviar mensagens de retorno de chamada a clientes conectados, tornando-o mais eficiente que a API REST.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08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3200"/>
              <a:buFont typeface="Calibri"/>
              <a:buChar char="●"/>
            </a:pPr>
            <a:r>
              <a:rPr lang="en" sz="3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APIs REST: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 cliente envia solicitações ao servidor como dados. O servidor usa essa entrada do cliente para iniciar funções internas e retorna os dados de saída ao cliente.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c34fee8939_1_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9</a:t>
            </a:fld>
            <a:r>
              <a:rPr lang="en"/>
              <a:t>]</a:t>
            </a:r>
            <a:endParaRPr/>
          </a:p>
        </p:txBody>
      </p:sp>
      <p:sp>
        <p:nvSpPr>
          <p:cNvPr id="142" name="Google Shape;142;g1c34fee8939_1_17"/>
          <p:cNvSpPr txBox="1"/>
          <p:nvPr/>
        </p:nvSpPr>
        <p:spPr>
          <a:xfrm>
            <a:off x="346917" y="424908"/>
            <a:ext cx="10689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53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as APIs funcionam?</a:t>
            </a:r>
            <a:endParaRPr sz="53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28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1</cp:revision>
  <dcterms:modified xsi:type="dcterms:W3CDTF">2023-10-23T23:17:52Z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Order">
    <vt:r8>3900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